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1" r:id="rId4"/>
    <p:sldId id="258" r:id="rId5"/>
    <p:sldId id="259" r:id="rId6"/>
    <p:sldId id="260" r:id="rId7"/>
    <p:sldId id="262" r:id="rId8"/>
    <p:sldId id="272" r:id="rId9"/>
    <p:sldId id="263" r:id="rId10"/>
    <p:sldId id="273" r:id="rId11"/>
    <p:sldId id="264" r:id="rId1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7B07"/>
    <a:srgbClr val="4D1D7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410" autoAdjust="0"/>
  </p:normalViewPr>
  <p:slideViewPr>
    <p:cSldViewPr>
      <p:cViewPr>
        <p:scale>
          <a:sx n="61" d="100"/>
          <a:sy n="61" d="100"/>
        </p:scale>
        <p:origin x="-12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133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33" d="100"/>
          <a:sy n="33" d="100"/>
        </p:scale>
        <p:origin x="-2340" y="-22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24938-7DD7-4DB0-95ED-0F6393AF443E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1F452-2179-47C1-85E6-D9014A53426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222498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297E6-6266-4B73-85B0-23E8D3558FC9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4B666-FEB2-4E3F-95C6-E525F876C1A9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8012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4B666-FEB2-4E3F-95C6-E525F876C1A9}" type="slidenum">
              <a:rPr lang="es-CO" smtClean="0"/>
              <a:pPr/>
              <a:t>1</a:t>
            </a:fld>
            <a:endParaRPr lang="es-C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4B666-FEB2-4E3F-95C6-E525F876C1A9}" type="slidenum">
              <a:rPr lang="es-CO" smtClean="0"/>
              <a:pPr/>
              <a:t>2</a:t>
            </a:fld>
            <a:endParaRPr lang="es-C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4B666-FEB2-4E3F-95C6-E525F876C1A9}" type="slidenum">
              <a:rPr lang="es-CO" smtClean="0"/>
              <a:pPr/>
              <a:t>4</a:t>
            </a:fld>
            <a:endParaRPr lang="es-C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4B666-FEB2-4E3F-95C6-E525F876C1A9}" type="slidenum">
              <a:rPr lang="es-CO" smtClean="0"/>
              <a:pPr/>
              <a:t>5</a:t>
            </a:fld>
            <a:endParaRPr lang="es-C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4B666-FEB2-4E3F-95C6-E525F876C1A9}" type="slidenum">
              <a:rPr lang="es-CO" smtClean="0"/>
              <a:pPr/>
              <a:t>6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772CE20-E634-4085-B489-3D7B9AFB5C4F}" type="datetimeFigureOut">
              <a:rPr lang="es-CO" smtClean="0"/>
              <a:pPr/>
              <a:t>31/05/2014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F2BB72A-68E6-4361-8D44-EAA23279CB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enanueva.net/Teologia/1_12_66imagenDios11.ht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inta perforada"/>
          <p:cNvSpPr/>
          <p:nvPr/>
        </p:nvSpPr>
        <p:spPr>
          <a:xfrm>
            <a:off x="155575" y="0"/>
            <a:ext cx="8664897" cy="6597352"/>
          </a:xfrm>
          <a:prstGeom prst="flowChartPunchedTap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4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55575" y="514182"/>
            <a:ext cx="6754085" cy="30469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FFFF00"/>
                </a:solidFill>
              </a:rPr>
              <a:t>CARTILLA INTERACTIVA</a:t>
            </a:r>
          </a:p>
          <a:p>
            <a:pPr algn="ctr"/>
            <a:endParaRPr lang="es-CO" sz="2400" b="1" dirty="0">
              <a:solidFill>
                <a:srgbClr val="FFFF00"/>
              </a:solidFill>
            </a:endParaRPr>
          </a:p>
          <a:p>
            <a:pPr algn="ctr"/>
            <a:r>
              <a:rPr lang="es-CO" sz="2400" b="1" dirty="0">
                <a:solidFill>
                  <a:srgbClr val="FFFF00"/>
                </a:solidFill>
              </a:rPr>
              <a:t>QUIEN SOY  YO </a:t>
            </a:r>
            <a:r>
              <a:rPr lang="es-CO" sz="2400" b="1" dirty="0" smtClean="0">
                <a:solidFill>
                  <a:srgbClr val="FFFF00"/>
                </a:solidFill>
              </a:rPr>
              <a:t>?</a:t>
            </a:r>
            <a:endParaRPr lang="es-CO" sz="2400" b="1" dirty="0">
              <a:solidFill>
                <a:srgbClr val="FFFF00"/>
              </a:solidFill>
            </a:endParaRPr>
          </a:p>
          <a:p>
            <a:pPr algn="ctr"/>
            <a:r>
              <a:rPr lang="es-CO" sz="2400" b="1" dirty="0">
                <a:solidFill>
                  <a:srgbClr val="FFFF00"/>
                </a:solidFill>
              </a:rPr>
              <a:t>Y CUAL ES MI RELACIÓN CON LA  NATURALEZA Y EL COSMOS?.</a:t>
            </a:r>
          </a:p>
          <a:p>
            <a:pPr algn="ctr"/>
            <a:endParaRPr lang="es-CO" sz="2400" b="1" dirty="0">
              <a:solidFill>
                <a:srgbClr val="FFFF00"/>
              </a:solidFill>
            </a:endParaRPr>
          </a:p>
          <a:p>
            <a:pPr algn="ctr"/>
            <a:endParaRPr lang="es-CO" sz="2400" dirty="0" smtClean="0"/>
          </a:p>
          <a:p>
            <a:pPr algn="ctr"/>
            <a:endParaRPr lang="es-CO" sz="2400" dirty="0"/>
          </a:p>
        </p:txBody>
      </p:sp>
      <p:sp>
        <p:nvSpPr>
          <p:cNvPr id="11266" name="AutoShape 2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68" name="AutoShape 4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70" name="AutoShape 6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72" name="AutoShape 8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74" name="AutoShape 10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76" name="AutoShape 12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78" name="AutoShape 14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80" name="AutoShape 16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82" name="AutoShape 18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84" name="AutoShape 20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86" name="AutoShape 22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88" name="AutoShape 24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90" name="AutoShape 26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92" name="AutoShape 28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94" name="AutoShape 30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96" name="AutoShape 32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1298" name="AutoShape 34" descr="data:image/jpeg;base64,/9j/4AAQSkZJRgABAQAAAQABAAD/2wCEAAkGBxQTEhUUExQWFhUXGRsYGRgYGBocHRsdHx0fGBscGxkaHCggGBomHxocITMiJSkrLi4wHB8zODMsNygtLisBCgoKDg0OGxAQGywmICQ3Nzg0NCwtLDQsLywsLCwsLCwsLywsLDcsLCwsLCwsLCwsLCwsLCwsLCwsLCwsLDQsLP/AABEIANQA7gMBIgACEQEDEQH/xAAcAAACAwEBAQEAAAAAAAAAAAAABgQFBwMCAQj/xABHEAACAgAEBAQDBQUFBQYHAAABAgMRAAQSIQUGMUETIlFhMnGBByNCkaEUUmKxwRUzcoLCU3OSstEWJDRDovAlRGOT0+Hx/8QAGwEAAgMBAQEAAAAAAAAAAAAAAAMBAgQFBgf/xAAyEQACAgEEAAMHAwMFAQAAAAAAAQIDEQQSITETQVEFFCIyYXGBI7HwM5HRBqGyweFC/9oADAMBAAIRAxEAPwChyGZ8KWOQCzG6OB66WDV+mNW4tmF/sJLYDVl4lWyBZAXYep8pNe2MixKzHEpXjSJ5GaOP4FPRe23029sdSyvc0/Q58J7UyLgwYMNFhgwYMAGlct80/smQysYj1swmfdgAAJnHuSb9sT+H8+yTyeHFArSWRp1tflu+qgdjhNkQrlsnYo+DMR9Z2YH8iDiXwfKH9umAYppaRiy9QPj23HW6+uMdddc5WObxjLNjlJRio+eB7Xj2aKaxlhp3Gq9ttj1I2xyHHc22yRKx9F0G/p4wrHsTGX4VBka9I2pBXUbbEDvVk1iii5nlfSrZZvDXXq1hiQqUdept1OghqPmO/wAJGOLDXuyLshDMfz/P3NsqNr2ylz+CfxLmPPRKXaEqoBJPhKwAG53WfHLlbnWTMzhG06Oh+7KGyCV/G221fXEjjWbLZXMRghvu2NsxvT+IfxMNqJ9d+m6NysfDlZvRVf8A4HVv5Xjq6F16vSzuiuvTJkvU6bVBl79r4YNlxf3beIwX+IadR/UfUtjO8aD9sMIEsDaQNSvZ0gE1oG7XbV79L26ms+xr0/8ATRmu+dhgwYMOFBh0+yhWOcNXp8NiT22oDtufP0sYS8O/2XZUmSeUShPDiINiwNW4Y7iwNF17dsKu+RjKvnRqGR4kJGmAUgRPo1GqYhQSRXoTW++2F88/QBiCpFGt3jH6FtvrjrDmx+wy0DrKlSxq5GP3WuwbYbABm3IAxmvglsxMEFln0gDvVqP5YTo9JG+TTeEjRba4JY8zS4+eMufn7PEe/wDvBjoecID+/XqGh/8Ay4peGcrDSpIUnqWY6gTt8K/DpB23Bvr6Ae+I8KoEFYiP4Y0U/mqgj6HHJ1PtHR0zwlNxXmksfjLy19TZVp7ZruKfpyW55py2qzrv1oHb0BBJrYHb0x5HNGWG3jOgFbeEaFdVHkOx/P0OEfjHDAv3kYqPYMt3obp3NlTVg9ro9iV/hGVrxG/dRR/xSKP9OOxHT0W6ZammeYv+Y+5jlOyFvhzWGbZwzOJMBLE6yA7FgCOh6HfYi2FVfrXf89rjafs81DKKVF6p5b6bDURfX2Hr/UYsuKaTzK6nyPuDBgxsMoYMGDABM400RnlMAqIudA/h7dcQ8TOM8ObLzyQsbMZqx32BB+oIxDxEelgl9hgwYMSQGDBgwAN+ZtslkGP+zzCfRZaH6DFjw1NWblI6tGGHuTCjUPfY4iMn/wAN4e3YSZhD82Z3H6Jj7l5mUpIhpgke/uoKf6cZKavFlbV1uTX9zbu2xhP0wNGScqbU6T6ir/Igg45ZzIK51Nsao0x84u6frYsn8zvjkeIxMFN6XIGoUdIPc32HtXfY9h7izUZNGeMD5sfyAXfHh7PZftKh+CoSa8muvv8AQ7cdTp5/HuS/c85tfu5idh4b7+pbygfOzhV4fHT/ADV1/NThi4vm2f7uFWMfchT95uCDVbAVsPc4pHAiYeJ5D1pqBrp0JvHufYui9x0Dqta3S5/ucXWXePfuiuFwNPO/Ls+fjyrQ6PKjFtbEfGIyKoG/hOELiPJ2bhkWMxFywBBjV3UWapmC0p+fzxqmQhE2Uykmsr4YV9QagAFIN+oIsbEdT2sGs53zs0XDqMiOZSyMxWrjZXIoAgBvgXVVWem+FVWyWIorZWnmRlPEsg8EhjkFMADW/cX3HvX0xGx9ZiepJ+ePmNy+pjZ2yuUaQ0gs2oodfMQo2G53IGwPUYY+UeE5tM9EFSZAGUyGnjUxhgWssF1L7d/fC1l5CrKQaog3v277fM/rjbOX+Y42iQSzq7tIYkcIyiQ35dO1E0QCdhd4RfOUVwux1UU3yd+ZgUhPmJDSoaPYAhiL7i1J9rrpWM65aFZhWLaSdW+2+oFSN/Zjh756lqOIern9Eb+pwhZTM+DKj0GAsEexUqfrTGvesN0Vbnp7Yx7kml/YbbJRsi30hyznFiZjBXkY0rr1TSF1EVflAOzGvMGG9UIOR4hNI8qyppUNUfTUV0i9VGj5i1EdqxIilsK6k6SLQn0P9fUdj9MdGfb+vr/1Jx8/12rjtlQ62pcd9prv8M7lFTyp7sr+YKTjpqNq70D+YP8AMDFDk46SU+rQL+sjf0xecezKqjRkHxG07dNK2GF/xGht2Hz2rHFJXrKD/wAKEf68es9i6e3T+x8WLG55X2eDm62cbNX8Pksfk5cedkyGUKyOviHMBkViFZfFJOoA+b8Io4qsly/LL8JUAsVRiJKko6bQhDYv1rDfLwFMzkcgnjRRSFQw1nzESEsoUddyfrQ64b+UWggyaomYSVIgdcgYFQSSx7+VRfftjTG3ZWsdmWVe6byZGnLGaPi1DJ91ZP3cnnptJ8PyeY962NYrp8lIl645ErrqRlq+l2NuuN+XjeXIJE8VDa/EWvzusR5M9k84rZfxo5Q4sokm5AP8JurrErUy80Q6I+TMQm4U65ePMEoY5GKCmtgwuwwrbpfXuPXEHDJzly9FlXJinjcM5AjBBdAOzbnofLhbxqhLcsmeSw8F1zoKz+Zv/aH+hGKXF3ztITnsxfaQi+59L+Q2HsBikwV/Kgn8zDBgwYuVDBgwYANGy/Dy3BMuSyIUl8UGRtK0ZHTrXUq5ob2SB3xUyKI0JXMROR0RUkN2d/Myha3JxfcPybzcBQLZZC0gH7wjnZ9P5LQ+mKHhGZRZFL0Y3GktpQlb3V11ggb7dOhvtjlTk4zePU6MEnBEmLjcYqoUZtv3dz8qJxOj43mj/d5bTfQ+G9fmQo/XAufoaGmA2aJwJwoYEWkqiBeo6NX4ifS8fBxKG1ZnRyVMcqiGSQOovS33jAFid6I2DkdsVc5PtlsI55jP53VpdkjPWmeJdj06sx3o/lj5lY81qoMpZxat4XiagOyO0ena7oEdcdI+PwQ0FGYOldIJaCHY0aOgAnoOvpiJ/bySIESBWCkKpM8shUjpp01Tb9j3xXJI18E5iKMuWzaiOQVpbbS/odtr/riF9pkkbx6GaQOkZkXTWhrOkau/Y+xojrVLee4pJKnhskKKDelItJ1etsSwbtjvlM4jr4ObTXHWkSCvEjHzO5W96N7gHqLxeuSUkyk1uWEImDDhzJyf4UZzEFyQLV+a2ry+Y0vT4r2GnrZwpZhlLEopVeyk6q9roX+WOnCamsowSi4vDPKncWLHpjX+TuXkMazyRumphLFCZJCkIB1AqCRZJpjqGKThPIcEw8UyFYQD+KyfKu+oigtkna+wx143zMxQQQOfDRQhkAovW3l9BjJfcmsRNNNTTyyx5y4rBK6RLG07oSSElaPTY9V6n2wuSyqv/wAq5Qf7QyEqdrHiV5hsDv0vErKcUy6R+GiTRAgaiUhm1NfxNqFlvqANtvWTls5lQECyqqoT5TFNGWsEW7xswJs2TXWvljNGcoPMXg0NJ9kPI8dyqGxCynvpfrRvcaxe47+mJv8AbeXYbNLHfdbB/NQcdkdZNH38MpLFmqdWNfhVUnXYDa/WvfHKTh4YLqhUF7dmaBKiiFGyYnXzVViurGtlxMrJSluk8v6gkksIp82uXAtCXJYCtr32vcDvWOfEsnmFVry81qGICrrskbbx6hflGJ8WQhdgpj0atTm5JkKRjoSkilSzAFgPQMO29FKxCt4BkUk1HTFWsmo700LJIwyeptnHbJ5RVVxi8pF5z3wpiMhlok1SiLQAKBcKo9dqWidyPjNXvShw7jc8COkMhRZPjACm9q6kEjb0Ixo32kxV+xvojaQyhD4nwHbYSURaBiTvsLbsSDlAxq0/MEmZLuJlyvMMhhlilaWUvVM+Ylpf8mrS/wBcU+DBh6SXQptsMGDBiSCz5nnWTNzuja1aRiG9R7bDbt/164rMGGHlrleadkdoJGy51WylFJoGtJcj8QAvp1xRtQjyWw5PgXsGGbgXK+bYSSCCPSFlQmcLQK+VtIJ2cEEBugIO+2JWa5OzawCL9mDP4gcSLo1FD5CjsWvYlWrcAEm9jiHbFPGSVXLGcCfgw78ucqzrIqTZeiXR7kijkjKUdalqJVu9agLG4ONAh4FlGIrJZcqbOvwYxVGgCpUNZ9gRt8sLnqIxfqXjS2Ln2c8zQLl4MoS3jW4rSa8zs483ToRip45whMtmmR9SwODJEVF1fxJVH4WP5MvpihbODK8RZ9B0RynyqPDtAbWhtQI0n3+Rw4jjScXUwJGYpkHio7EFVYECthZVgaOw6/LGe+p/MumPqsWNrFQD/wB1X6dsfJEBBB6EUflhlzfJ0sS65JRW1iNNRAsAnzMCevYH6YMvy9GvEVyjszIYPF1fCS11VjoPbGdIa3gW+HLoFGEGttXl39xvePqjz6hpX1AbexupFDqMPnGOE5LKrbIFNX4kivIi7gUaPU3sLF11G2M5bmSVQ/gkooc04uxZJW7sLsHpRW3rpwyumU+is7YxLlYZZTqCSuT+LSxvtuxxKTgeYN2ip1vW6jp16E9Kws8V5mmzGhdci0NNCQ+YmutAXdDY388RpcvOEVy7eHpbS2s6QBTEA3sT5SF2JPbbZq0vqxXvC8kM3HOJjK5eTKJJqkkW3ZSClNpGhbBsaNVnbf8AMI7YtcnwafMKZUt9971EknobAO3QWSOvoLx0flmbcHZtqBV9waFjy6urAdO/XbGmvZWsZETcpvI+8zRTtFAFDNB4KE6QTuALL12qq7YUmA7Efnh65rzUhXL5CFgJZ1AdgPgjA8zADpsDQ+mIOf5hy0GUWNMtJoS4vOgUqaYK/n+PUyt5gTurd8YFBvo2b0uxUjegw0odW2phZX3WjQPzBxGy+hmLSNJH2A86gAdOmxPcnHccWjmmpcuGLA0KRaOkny6aPUAi29d99mzi3A8kkM0yPOFhoMFawWNUqs4KsbYDY7HY1glVKLwwjZFiVKVZwscusDdr0tt9RYvoMd0QD4fL66SR+dHfFvwLgZzgkaCXZCATIgAJO9alayQP4a3HvUqfkzNr0WNx/C9fowGKNNPDLpprKKjKiSQ+Grt5+oaQ0QP3rO4/PFzyHwrxsyZWFxwHY9mkPSvUKN/mw9MVk3L+b2X9meyQATpK2TQLU2wHUn2ONO4BwtctCkS76erd2Y7sze5N/pipIpfa1GGjyylgoM1Fj0UEUWNdh1xlONB+1UtJNlVQsfEDKqXsXD6AQLqzqq8Z9jp6dfpowXP42GDBgw8UGDBgwAGPoY+p/PHzBgA+6z6n88Gs+p/M4+YMQB68Q+p/M46S5yRgA0jsB0BdiB8gTtjjgwYQZAnADgwYkCVwtvv4bO3iJZJ2A1C7J2A9bxrnNuVMjw5nKOj5iA34YcXIh6rse4v9cYzi15SnEecgckKA/UiwLBHT64RbXu59Btc8ceponMfGos/w+RISfGOi4P8AzAwdbBXqao745cB5WnaGAysF8OmSNtWx6NrHa1LCh3qj2xZxcCg4jl458xCokdQ2uPUjEdjtvv6Enat8ZVzVxJsvI8OTzeakgtkkZpAQxFakjYb6QDpLeuwOxxmrTl8ER8uHuZovMfPeS4ePChQzy70iGxsa80hu9zW2o9fTFfDzXmmjDTvFlQd9C6RpG5C63+J660Bv2wkcPyqrIZI4GIjRY4FCsQNyS7EXRtj6n6nFsmYW1/adY3tUEbKo7FvNux364YqEuGT4vmUkvM3E2ZmXM5hFY2FtTpB6LegXWJOR+0bicJAaRZQL2lRST/mTScM6cVyIH47/AMBx7zvFOHTxiCRGSJADG6KfED9XPStJ9+v5YdJR62f7Cd0u9x1+zzmMZ7P5iaRdE3gqqIAWVQPjOuqWyF2Nd+uE/iPBcxGTqjlIAJJ0GgBdlqsKNjvdVuDWGrkzPcPyOomR5ZNTFJPAKlUYLabE6ha38zsBh0yPH8tnhLDHrdSh8RCrLaN5TR638sI3Srk2ovBfbGaSzyYdhp5QzULn9nzJZYCjk/eEAuaFsBt0oi7oxoetk3XF+UVCNphgj3XSyySu9WL8ruB0+fU3pq8UDcoTMPu1Rm22E8XQ2SCNXxDYda273s12QmvQVslFl9xriuXykEa5AsyPIWd1mYHylVKGjrAYLQNAAG1O+OeS+0HOsHZIBIobUSEYqi6R5bUbCxqtiTue1VD5e5XzKGQyZDxgyFV1PGulqNMNTb71v2677YbuY8zFk0ijOWjmaUEsX+HyBQx8wYkksKHsd8Jm4R4xn8joKcuVwcMpz3IZ4YmgUiUIWdfF8hckVp8MkkbD0J7gbhxz/Do5gFkBIBDCmZSCCCN1IPUA4Q1+0VzIY/DRWuqpj2vrsOmOs3PUiLqbQB0/uz19B9919sD01rW5Rwi0bI9N5Pf2hyzxOWg0VJCIXXYvRZ28iDfpqs10G3QkZcMs9gaHtr0jSbNdaFb17Y0l+f5K1eFJp/2n7JJp+Yctpr3ujjjFzXIBcYAH8McVE/MN1/6YvpnKS2wSb+jRS2Czltr8CAvDpjsIpSfQI3rXp67Y8RZORiAsbsSLAVGJI3ogAbjynf2Pph/4Fx9nziB0Xy1baEBpjpFMougXujjSszlEkXTIiuv7rKGG3TYjFrLp1y2yiVjSpLKZ+dZMs6i2RlAYoSVIAYdVsj4h6dccsaV9q3D44oIPCRY1MjWqDSCxXrpXy3sd6vpvV4zXDa5745FTjteAwYMW3CuXJ5wrLHJ4bMF1iNmG+rcUNwCtE9rGLtpcsqk30VODDFwTkvNZiQqY3hUXbyIQARW1GiSb7YtJfsyzQYAPEy/vWRW/oRfTf9MUdsE8NllXJ84EnBh2yn2ZZpr1vFHXTctfr0G2DNfZlmlrQ8T3d7la9OvW8R41fqT4U/QScGHrLfZfmWUFpYkPddz+o646P9lk4G08RPpTfz7YPHr9Q8KfoISLZAsCzVnoPn7YY+TOXpMxKXQRMsJtlk8wfrS6e4PqdhYO/TEjhPLMimQTRaVsKJJFCqLcx6gzkAEHeqN0DTCgzzyxynllEGYiVthq851Ft20tsdIO4IIHQL72u25JNIvXU2+Sm5n4pnMvlDFMUSTMMyp4VfdR1uF6bAUAa2LfLGcZuFFgECkgDQQo9AT8R7X1w0faXxMtnpa38IRxKD01EeIT/wCvp304Rc/nHUilMhIYk7/hGw2G19BhdK/+30NsePh8x/4Rm4Xy33qEsq6Iks6FIFFwBsJGbUxarN1dYqc9AKOlAzMNNAWbJFFQPx2Bv3Fjvj4ufVtCx1qCKrggKCQKtDvZoANfcE9Diy4ZmIE0PI4M+pqiKOUj3oO8igUSt6TsBqN2V26DsqjQ8J5f7o4HhXy1vLSS/wCL8vr6Cp4TatOk6rIC0bsGiK63YrFx/YUrRNJHB4qKS1xFvGCWyozwts6tp1XH5qI8uHPj/ElSCQxqI2piB5zcv4XJsEBWAJZRqFbemJHCOCPDKwgYDKlowjBzRCqKZKNORRG9i98c2Woclxxg7qp2tZ5z/hmXvCCW8NvECUWoFWXp8cbeeMWatgAe1jD39kP9/L/uh/z4Xuds4uY4lmZwFaOBRk4tr1PWuZwezRltPe7WsXn2UNU8p/8ApD/nwzfKdLbI2qNqSHLN8lZOTMtNJES0m587hdQ/hBqyAN/Y4rOaOAcMysavJAwDOE+7ZwRe5OzdABeHKeUadXpv+XX+uM7+13LP93LqqKlQKCd387EsOhGmqP8Ai9cZ6sykk2OsSUW0jzwTL+KX/svOzKybmOdSyUfhpiNgd+tnbpiDzLxDNSPEmcg8KWNZPMu6SBtG6nfcFdx/LFPyfzF+xtI374UfAH6En/aLXX3w5c7ZnxYcpJdnxHUnSU3MZPwknbb1P9MXui4v6FKWn12J0sNZm9hYQ2dusKnr2xIzmXkhykefR5jM7IqwqI9SRyIJdMYZGIfSQWP4qo0AK48dypkjKr8UmVVRfr4bR/zGG08LgzrQ5sxo6NGCl9lZKHlK/EFNeo7Vg9ratVUVRn8rX7DNJRunNrsYgCB1s119/WsZpzJlpoM43iyhpBl/2mQitBjD6JFCqqkMo8ys2onTpsAm39cyxbSyLRYj4j8Nnfp1r+fXC1muBx5SPOz+Dr8SGQNv1Gg+UIGCgHpQUddupx5j2dZ7rZmSxJ8rr+cnSvpc489FRkvLmWPfw2/NRrH6rh8+0oluHMw/ejY12BYD+ZGEbIx6ZUveqU++2k9hjRZ8kc1w1Yxp1PEhGv4dS6WGqgdrXfbHtPaPFsJv6HGpWYSRhzOT1JPzOPmL3jfL5igjzQZfDnY6EANqDbCz0OwrFFiYyTWUZ2muwwwcC5szUCrEkh8JSSE+7B7kgO6NpBJvoem1WcUWXiLuqCgWYKCTQsmhZ7Dfri84bypPmBFogYKyli7Oul1sbpt5dmHW/p0xWe3HxEx3Z+E13NcV1ZV5V2suiH185jVh8xTD54yhOZs1rYKXbSSP76XcA1fWsajzhLphQesg/wDSrSf6MZvyYqjMWyknw2ZTWysGTc/QkgH0xnodNVFmouXwxWTVYpynGEHyywXjPEwFPgvuAV++FkVYNEWdvUY7R8c4mbIhk2q/votvoU2xZScdgEywCQGQspemGrzNoBq7a3Kg1dAkna8fIuOwGZ4HkCSgho9TLqo7Aivh3ugd/oRjzL/1Bf8A1PdVs7892M4z3/0bfcl8viPP4/wL7885sb/eAf4oz/ox2yXO2ce6eqIHmRTubPavT9cc+dG1yix5tI1V0u23HoCKNdrxX8LhqNm9ZQPyjv8Arj1846e3Rx1FS+ZJr8nPi7I3OEn0WXG+a5ZTBdNqABiRqBsC7U/vMxXfspAPmJxp3BpFaFdKsgBYaWFEEMQwoEirB6bV0xjfGsssZyTmlDrGSyuuoALHbVpBjIskWzA9RW4xrPJ//g4dm6H4r1HzHdr31Hqfn2xgsSVcWhlbe9pmH8zyls/nL6LPIB79N/nQAxFynxYu+euHmPiWaVU+MpMP8ygE9ehZWxS5dCGoij6Y3VNbFgz2Re9tnLjmXRArA+SSMN/mCqJQB12c/qK7HFpwOBsxl46P3wQ9t2XdSVH4+gsdQaPTfEadZY08ZUWWExFHC/8AlNrDK0oAujpXc7EbWOmOT8zoyqPAogbkPtfqu1rt74VTKFdk90sCNdVZbCChHP1yuP79/Uup826Es6FxSqwUA7AaS4BojbqltfUVuDM4fxabLG8pKrLMHCRMbBZqp46BKsCLJAIPdSTYrMvxLxkEkzOY9wQTb0LUKr+pNDUQSLvth24BPBMDIkaqzUpchS4P7rkDvRo7X87pWpqhHEoJ4Y7QXW2bo2tZTx9eO8/+FdylyEscDQzSF3epJGFbMSKo/ET5XsnbzDZu1fw7iI4VnJElRnWgjFSCVB+8DVQ17EbbfLtjS+HwCNTv1YsSffoPYAUPpjKOfnD56YqbHk3+SKD+oIxGnzLMH0ab8RakjUJOJqYS4YFGTUrXsQwpa+ZIHzxeT5ZZY9Li7A7dD2IvuMYtkc8WyWWySMfFmzGggHdYhMHPysDb2BONwHbCbI7XgbF7lk/O3FI9E8y9dMrrfrTEf0ww5fNNLlLIOlMyh7ULQx1sALOodt6JPbFDx3/xOY/30v8Azti/5Wj8TJ5qNnWNFKSh2utSst3QJqqGw/F3vbZes15MdL+M6LuqeoTT+TtX88TeE8aky4ZWQywjdVTSJEN7qoYqrR96sFe2ofDCYoisRmAXF0ohbST/ALxyAB9MScnxg0AkSuwG7BS1nuaVDhF8qNRp1TbHOPP0NUFOE98WXQ5pynxDxWeyNAy8xe+4rRt8zQ98VvFc5NmqHgyxRAqwUr52dTY1lSVVB10gkkhbIAKmQOK55gSkJUDraEUPfWw296xGOZzkhrxUBIuleMmvWkDGtx+Y9cc3S6HT0WKxpya6y+EPstsnHbnBAkqMqXOi9xexNHGj8pThslG3xCn/ACDMK39sJUMOaTSyztUtASIjMCeoS3VdJ610F7XZAxd8J5jkyziHO9D8Muxs9dL1sG33GOnqdVK98oRXWoGc8V4VPHAkz2IJWtF1HuCwOk9PKSLxT41X7Tsi8mWgECF0Ds3kGqhpJvY2BWrt9RsDlRHbGmme6OTHbHbLB0yzsHUpesMpWhZ1A2tDubrbG+8sZppcpBI9F2jUsQALJG5obC/bGARSFSGUkMpDAjYgjcEHsQd8bF9mPFfFyojo/cgIWJ6kkkAD90KVH57bC1aqOY5Gad/Fg98/SeWMfwyn60E/1nCpyuNM3+Qj9V/6YZOeoZWlj0RSyLoIJRdVWwPr12xT8Fy0itqAsHUjoTpeuhsMPKQQG+gwucI3ez7dPlKU0+x/Mbozxwiw/sCH9q/aypMpodQQa2FgiwaAPWrUN1vH1eXYBP8AtGlte1gt5TXwkr3Kg7b0D5qvFhIGQ0AXFfEK/ld4iy5w2QyyKK66GP0FCr9z+uPAKv23KexKXW3OFjb9+vz39TptafvK9fyLfMvmnPyH9R/Ox9MRXXTCP8Uh/JVGJ3Esx4soYIUVUCBSboCz1I3sm7PriDnGpaHUBj9SaH8hj6IqvdvZ9Wnb5ikmcrO+6U15j5BytlZYssZUto41IpmTzEJbEoQS3lHU9sXU/GcunxzxL/ikUfzOF7L8g5IKDMHkbazJK43O1UrKtfTHfiXK2Siid1yEczKNk0hiflrvGPh8NsvyuUkKP2k5jKzPFPBmIZJEBSRUkDEoSKPlv4W9SNmOFKgavqOh9P8A9YfuUM7ls3I8KcOiiQRnWwVdrNaDSjqenrR2FYTuYOBSZCXw2toW/upD/wAjH94e/Ub+uHxWHt8yqeVllXkJGEqaZTDqKqZASNIJAJNEWo6ke2LXjGUDEOHRpY2a3eXXJKCwCnRXlVQL3O+okbViJk8mrOoPS9+nSj7YbOF8IhQ6l1q1VatW3cbdsPsSs5TEJODw1kXFyx0bAhQtltNgIPKzdrHUddzt1xUZPONEwZDuL69OhG49d8aTmeAwSsDIZHIAALOTQ61v2wrw8DR5XUClRm1NVgAEgD/EcXdm7iQinTKpPY/PPJZc18algqIU1rszC63/AHTatttRFd/kmaidySTXUmz1rqfbDJxxQzHW7sBWkM+o+5s9OwxUZHhkmZmEGXBLH4mryxr+83oP1JxFcY1x5HTbnIvfsu4MZs005HkgGx2/vG2Hvstn6jGx4SuNZZcjw2SDLu8bIgfxQCLPiKGtx+NiSK98Zp/2jzfX9qn/APuN/wBcZtjubkhu9VLazhxs/wDecx/vpf8AnbF/yYviw5nKov3siFla6Hk0sFrobI+e/pdUHDsgZi3mrSNRNFj3JO3oASSdvfDJynn4MpGsxlP7Q2whIoaXZQWDt5FBQK2p6+EbgY0W8w2ia+JZOfCc8EkSQjynZlIBIB2NAg06kX/lrFx/aSXTzBwprzSytrifqpVFUF0PvZAruceOY8ikU6TFXEGaHiUBTLIV1MtGqJ+KtvxemKT5XXv19r98c36G8u04jCug69ckZ0qwy9l4/wCJpSfOKFE91v8AEcD8zQppCpL5NVap0StXUARgkLvQXoKHoKoyL67g9R648ZJzCCojUqOjEqu3a+99sAFoePrIHVMvAVJOpWaaTdjqumZRZO9gdffHnN8Sn0GFwiIesYhVPkdxfyPX3xVO5eQHyehVbYsPTYdQaPfv64soeG5mTcQzOfVlPTsLcg1gAncA5ifLeVreE9VO5A9r6j2wxcZ5Zg4kY5km0gKQdCjcmqJvoQBXTsPTFDl+T841WiIP4nG30W8T8hxOLhJaPMB2kkprjUFarbTqINb9e5v0xeG7Pw9lZ7cfEZnl43DqQGUhgQ1HYgjf6bHGqcEKcKyoV/PPIdWhQdW48q112H6k/PE7mrmdIbiiCvKNjY2Sx3/TbCBLMzOXZiXJstZB+hG4+mGW3uawLrpUHku+LLJJ97m5BG34IAxVhq3VR5SGc/u9u5644/2GWYKJCZSNXlaJwqjYan8RGvt07H0xFh4hmlXWs8mkMF80isb9kk1Hb1Ax8XmWc2pVZRdEtl0YGtjuhU+3T1wgcSo8lONHh5hhrBZdYnQFR+KyGXSQQb/iA64FzOb20yxyAkgESQkEi9hq0E9D+WOK8yjZREkbkaQYjLC9daA6GtzRsY7HjS7aVmXTGY4xccipdWfOoLdBW/brucAHif8AaXKGWKXSCb0Aix0IDKWF7fTH3Lx5d5I1PjoGdBuUfqw2J2IF9dtrOCPiCKWaNaYKEi+6ClFoW5ZWI1k3frS++OfDMm0klILEamZrBIpN1UgbnUwG3cA4nsgX+YONPNKxBZRrc0HNG2PYUOm3/wDTitfOSHcyOT7ux/riTw+CFkkMjkMPgAYC9ifxDfcKLvuSemIGOrFJcJHObfY1/ZnMi54GRgBocgsaGrbr2vSW641TiQyuYQxSvE6tsQWXf9evv1x+f8FYVZRvluyMhdtWMGg8Z5Bngs5YmaLqEsCVPkTtIPyPzxRpxwwnTMrRsOutGW/cah0w7fZdxWSdcwZGBKmPbe+jDUSSbsAD/Lj1zJmHzmeiyEbERx1NmWH7o3VPm3p8z2whSlBtPyHPEkmhQHOMVbOp+orEHM83hzojt2NkLGCxPr5VBJONI4zNkoJNBiyANAkSFVbf+ERNtVb3iv4BzpB4zxuMtl40umTo+9WpAAAII99jtvsxXSxlRKOuOcOQm5Ll3MzHxMy6ZOEd5GXxG6UFjvYmxWr1GxxfmXLDh+YiyYCtHTuXYpIwoqzFvxSWGGmulVVrhL47xBpppGZy48RyGvqL0qfT4Qo2A2AxXVhnhufMmL8RLiKO0uadvid2/wATE9TZ6n13xywYMOFF5yomp3H7WMqDptiwXV19WF0f5k9sPXHcnw/NTpLJn4wkYAMYlTzAAEaWDWPcqLO4BBArKcGFSq3SznAyM8LGDa+MZrh8+XOX/a8uoAGg+Mh0FfgItt6IH/s4WIuC5XrJxPL+4jaP9Ldv5YzvBhXui9RnvD9DVYOD8KHx51H+eZjX9FIwr57mKCLMOIMpA8aMVVn8+sAadVkkaSfMCOo09N7UsGLR00V3yRK+T64HzKfaU6qVXKwg/hptAA69K3P1H1xOyn2myOSPAiWlZrabSCQDQGpRuTW3XY+u2a4MWenr9CvjT9R9zfP2aeEuyRCNn0L4bukgIGrchrrpvQHUd8K3HeOyZsxmULaKVBF7gtYG5OwFAd/UnFVj7i8aox5SKynJ9seuYuNZCeQyo8ysR5gIxTEbKaYjcj3G1d9sSOHcqzTxLNC8bI16dWpCQNr6GtwR0xnuLHh/GpoilSyaENhBIwXY6qoGuu/Q+4PQonpVj4R0dQ88jVmeVs4t3ATtWqNkb8ro/piuXLzwAKVkWtvvIT0+YoYvD9qrav8Aww07/jNn0NVS/wCGz8zgP2qNqP8A3cBQNhqJLG+7bBBXs2M/u9noO8aHqLSOWcszqW6ALtQ7mibs47Yt8x9oUUm0mRjYXZJINjbsV2PUXZ6A1vQp5uYcq5v9jCfFtG7KAPw9CNR6D8Pc79MHu9noHjQ9TtlplQksoYUep6e9VufbE3i4fKQ5enMckkgaVlIOkVsmnqSi02x6nfquI/D+JZEL47CYyQsrCFnTTJdhSLFkKaYi/wA8VfMcczATuX8KZ9cYcsTRHl3Io0vlv2FWN8Xqpan8RSy1OPwlJJ1NGxZ36X712x5xP4Vm4o9fiRCTUCBdeWwfMP4r012G532xX43oyEjLZNnB00aDNXViFAJpRZ77E0DRAJINXI5MzZQusYdQwW0YNd1uK+JRdEi+h9Dhh+yoSa5GGvR4TAmrQMHtVDV5G8zNo/i1b6hVPHxjMGISNNIzkIWJdgCW2OykAb+mM8rZb9kR0aouG5jl9nfCpcmma8ePSwKm9iGUBuhHUA3+eOv2YwFoZs0+8mZmdif4VYoo9hYY174peAZeaZfElZxGwOkq16mB0kUz7Ab3eJy5KWNQkU+hN/KEDDc9q0gY52t1lGmk43TSf0y/2NVFM7EnBcFR9ofAsxNnGkhikkUqi7I3UWp3qq2G/TcfPFLHyPnW1VFuvYnTe1+UuAG+hw1x8EUsA8pQHbUIoSv+YFPLvt369cJ/GoMxl20uAr9aMUXTsRS+2Nug1ENXD9CaePuIvq8OWZpnZuRs4E1siqNapRbclm0AgV8O4N+m/Y1S8R4e8L6JAAasEGwR6gjGx/Z/LeWC/u6SK9GUN/O8Ln2waScuC9GpDpq+wo7C/MRp618tzi0LpeJskVnVFQ3IzXBgwY1mcMGDBgAMGDBgAMGDBgAMGDBgAMGDBgAMGDBgAMGDBgAMGDBgA9wKCwDHStiz1oWATX4q60MWPGM8rhIksrDaK+o06gk6tBUFLJur2ut9qq8GKtZeSclhwrhyyrIWlWMoLANW3XpZFAdz2vFdj7jploC7BVqz0sgDpfU9MT1ywNa+yjLFcizbHxJXYeooKlH6qT9cIkMX3Eq/uqD/AMMyj+uNA+ymv2Lyhh9416m1WaWyPKNK/wAIv5kk4SYV82YX2zA/KTV/pxgi8ajP1NqX6X4GDl52GVXYsRqAArpqOwvbc72cR+V+PjNCbRGVEL+HR28wFkVQqjtiy4AGTLqasNqr6MQb22N4r8xx2PLHROGQklg4S0ezZII/ELog7998eL9rQctbfDbmTk8fRZ/34OzpE3XDb6eX2PvLPFlzSSsiVGJGQHs9AAkDSKF2PXbFVx+QvLTAWiBCfWiaJ9TpIH0wwcL4uZLlVSIapWYEFz3ZVIvT0APc3W1E1nMGUKTKGHmaMSNt0LM230AA/PHU/wBNJ+/zkltWOV3jrHPr2ZPaP9FJ95LvkeQhSqmiYtj2BUsOn1GFDnDjgnGXEkYZ1jfU+tbLMCq/Ao8qtTjpq3FAblk5SJ8TQOpWRR9dJ/pjOstlY/Ccu+mRbCrtvQHX9Rd79htv6jYldJ/zk5c5PYkRMGDBjQZwwYMGAAwYMGAAwYMGAAwYMGACwh4WzxK0ayvIz6dCwuRprZhIBRN7ViLmsnJGakjdD6OrL/MYe85zuIsnkkyso8WNY1lQoSKWPSVNjpq/dN7dcVEv2hZ8kkSqoP4RGlD2GoE/mThMZWPyGtQXmKuDBgw4UGDFryplIpc3DHMCY3YqQCRuQdO43HmrE7n3hMOWzXhQ2BoViCb3YuTv2oaAAB0/Wm9btpba9u4XMGDBi5UMGDBgAMGDBgA137Ix/wBzfr/fN1/wJ09v63hW4kmjN5heg8WVfo6k/wCoYdfsxjA4dEQACzSE+51stn6AD6YXebcxGM7MP2eNz5NTO0hs6AdlVgAKKjve+OXOWLG/qdCtfAjzwXNNG528ZCp+7L0ATXnHWj7gXv1xaIJXOyBFrYFwxv5rp29qOFtMrIWV08CEyINKowW1FkkIoZrP5nT7Y7xcLlkr79nLKXURrM4YDqAWKKDZAN9LGF6qFOplutrTfrzkvXurWIyY05RjHTSCMuPxGU0D6hTFt+ZPv1tZzMK6i0maEj1QrzE1uFuz6/rjmOBxeTVI1yC0LGCME1eltRZ0PXt2PfEmDg0beHSN5rDC5ZCpHchUQEWCtgkfCdwdp08lp1imKj9iJre8yeSbyvlmGZj1Pl68xKLNrb4a6Ba611OEPmPIlM1MqxFFDMwRbYKgJF3Wy7X7XXbDtDy/YI8OWKRKqQKqLRNLJ9499jqS7H1GOGYnMviQzOiZkxtEs6ENHKrbaXK9LAA9tiQdIAdXe1NuXmLtrzHCM7wYYkyCZWeKPORNpIsuCAPMU8y2CswUWCB2f1UYo85o8RvDLFLOksADXuBsMb1LPRiawccGDBixAYMGDAAYMGDAAYMGDABNzXFZJIkibToSqpFB2UICWAtjpAG/oMQsGDEJJdBnIYMGDEgXvIzoM9BrQvbgLRI0t+FtviA9P+mGL7XhGJ4qQ+KUtpNRoqCQF09Lsk38hv2WOTonbOwLG+h9RptOqqUk+U9drH1xe/a1KDnVAJJWJQRtQJZj9DRBP0xnkv1l9hyf6T+4lYMGDGgSGDBi1yXLWaljEsUDOh6MCu+9GhdnfbYeuIbS7JSb6Km8fcbZyRwNUyUazQLrDSE60Gr42CsbuiUr6UMIf2oZOKPNIIfDUeHTRoACrAlrZQKGpXWv8JwmF6lPbgZKpxjuLfkTmOPK5CUyamCOGpSCakOigGYdCpY9BTDqbx45pqdYc/GpEcw8OQEgkMCRGTW19UP+XGdEY1jKcxZBuHLDIwQGPQYdQLj3DEjofMGNduh2wm+rHK7Y2mzyYtZPirJHoBJCvrSn06G7g+Ulh12sfE3tXRuKnoIo6DF1DtJIFu7ADNRU2SQR39hiPmGlX7iUgmE7HTRIItWu/hYEGhsDY7YivMo6kD5nGM1E4cwzp93HSaiX+6ijUWT5jbXRvegO9485ziGdI1M8h9vGZfyEaqLxGGUeUDQkrG7DIhNH2NV7YsoeWM5IK8OWv43VP0BBwAVgijdS7OC2xUMrMXB6+c3pPsfTAFFVW2GXJ8g5igC0MY9i7nfc+m/1x5i5eg8WGL9pMjSMwITShXSuo+VgWJrt6XgSIykQMpxPVEctmLeJ6UEC2Q2CKvci66EH5dQucT4MY/HYsAIphEFqixIJJq7UAAdqOrbph+4rHkeHtqA8SdF1qjy73ageUnuCSDR+A96xm/G5xJmJXU2GcsD63vf/AL/XGzTKX4M2ocfyQsGDBjaZRqj4JkXyviJm3E/hs3huBuyqXZQKBrykarI6fLFZxbhAiy+UnDMfHVywIFKUYDYjsQeh9DvvtT4m5risskUULNccV6FoCr62R1+vvhajJPsvlNdEPBgwYYUDBgwYADBgwYADBgwYAOkE7I2pSVYdGBII9wRuD748yyszFmYsx3LMSST7k7nBgwYA84MGDAAY0HhHEJF4dmV1bCFdPYrcQNgijd1v7DBgwi7pDKu2KP8A2jzXl+/l8l194/c2bN22/riBmcw8jF3YszGyxNk4MGGqKXRTLZzxP5fySz5mGJ70u4VqNGj1o9sfcGCXysI9o3DOcvZaVlaSFXZVCAm/hG4B33rfr6nCdzPxA5SWYZeOKMKlCo12OlW1f4vN8thtgwY5lSzLk32vEeBd4bz/AJ0MAZFcAHZkXfbvpAxKzP2h5tJyo8MqmpNJQ01E0xog6vL2IG52x9wY3OqG7oyKyWOwzH2kZsKzBYR0UDS1D1I892brfbYYUspxSWNxIrtrVi4JN+YjTZBsE164MGLwhFLhFZTk3yzzxHiEk7+JM5d6A1GrodOgxGwYMXxgoGDBgxIBgwYMABgwYMABgwYMABgwYMA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50" name="Picture 2" descr="http://ts1.mm.bing.net/th?id=HN.608052676475356148&amp;amp;pid=15.1&amp;amp;H=156&amp;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2996952"/>
            <a:ext cx="6000760" cy="38610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332657"/>
            <a:ext cx="4032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>
                <a:solidFill>
                  <a:prstClr val="black"/>
                </a:solidFill>
              </a:rPr>
              <a:t>Las distintas caras de la naturaleza</a:t>
            </a:r>
            <a:endParaRPr lang="es-CO" dirty="0"/>
          </a:p>
        </p:txBody>
      </p:sp>
      <p:sp>
        <p:nvSpPr>
          <p:cNvPr id="3" name="2 Pergamino vertical"/>
          <p:cNvSpPr/>
          <p:nvPr/>
        </p:nvSpPr>
        <p:spPr>
          <a:xfrm rot="21328108">
            <a:off x="323528" y="1196752"/>
            <a:ext cx="4464496" cy="51845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 rot="21296074">
            <a:off x="899592" y="1988840"/>
            <a:ext cx="33123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El </a:t>
            </a:r>
            <a:r>
              <a:rPr lang="es-CO" dirty="0"/>
              <a:t>ser humano es el único que tiene la capacidad y las características a la que se le denomina cultura.  Esto es porque posee la capacidad de desarrollar pensamientos, transmitir conocimientos y transformar el medio ambiente el problema es que no siempre lo modifica de manera razonable como para gozar de un bien que resulte sostenible en el tiempo.</a:t>
            </a:r>
          </a:p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4716016" y="809710"/>
            <a:ext cx="388843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CO" b="1" dirty="0">
                <a:solidFill>
                  <a:srgbClr val="9BBB59"/>
                </a:solidFill>
                <a:effectLst>
                  <a:outerShdw blurRad="60007" dir="1500000" sy="-30000" kx="800400" algn="bl">
                    <a:srgbClr val="000000">
                      <a:alpha val="2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El medio ambiente</a:t>
            </a:r>
            <a:endParaRPr lang="es-CO" sz="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617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0815792">
            <a:off x="1791289" y="2216131"/>
            <a:ext cx="5137958" cy="3049963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es-CO" sz="1800" dirty="0" smtClean="0">
                <a:solidFill>
                  <a:schemeClr val="tx1"/>
                </a:solidFill>
              </a:rPr>
              <a:t>SER HUMANO Y DIOS.</a:t>
            </a:r>
            <a:br>
              <a:rPr lang="es-CO" sz="1800" dirty="0" smtClean="0">
                <a:solidFill>
                  <a:schemeClr val="tx1"/>
                </a:solidFill>
              </a:rPr>
            </a:br>
            <a:r>
              <a:rPr lang="es-CO" sz="1800" dirty="0" smtClean="0">
                <a:solidFill>
                  <a:schemeClr val="tx1"/>
                </a:solidFill>
              </a:rPr>
              <a:t>EL HOMBRE HA SIDO  Y SEGUIRA SIENDO UN ENIGMA PARA SI MISMO. Ahora que estamos en la nueva era de las grandes tecnologías </a:t>
            </a:r>
            <a:br>
              <a:rPr lang="es-CO" sz="1800" dirty="0" smtClean="0">
                <a:solidFill>
                  <a:schemeClr val="tx1"/>
                </a:solidFill>
              </a:rPr>
            </a:br>
            <a:r>
              <a:rPr lang="es-CO" sz="1800" dirty="0" smtClean="0">
                <a:solidFill>
                  <a:schemeClr val="tx1"/>
                </a:solidFill>
              </a:rPr>
              <a:t>y </a:t>
            </a:r>
            <a:r>
              <a:rPr lang="es-CO" sz="1800" dirty="0" err="1" smtClean="0">
                <a:solidFill>
                  <a:schemeClr val="tx1"/>
                </a:solidFill>
              </a:rPr>
              <a:t>l,os</a:t>
            </a:r>
            <a:r>
              <a:rPr lang="es-CO" sz="1800" dirty="0" smtClean="0">
                <a:solidFill>
                  <a:schemeClr val="tx1"/>
                </a:solidFill>
              </a:rPr>
              <a:t> avances  </a:t>
            </a:r>
            <a:r>
              <a:rPr lang="es-CO" sz="1800" dirty="0" err="1" smtClean="0">
                <a:solidFill>
                  <a:schemeClr val="tx1"/>
                </a:solidFill>
              </a:rPr>
              <a:t>Cientificos</a:t>
            </a:r>
            <a:r>
              <a:rPr lang="es-CO" sz="1800" dirty="0" smtClean="0">
                <a:solidFill>
                  <a:schemeClr val="tx1"/>
                </a:solidFill>
              </a:rPr>
              <a:t>… HAGA CLIC AL  </a:t>
            </a:r>
            <a:r>
              <a:rPr lang="es-CO" sz="1800" dirty="0" smtClean="0">
                <a:solidFill>
                  <a:schemeClr val="tx1"/>
                </a:solidFill>
                <a:hlinkClick r:id="rId2"/>
              </a:rPr>
              <a:t>ENLACE</a:t>
            </a:r>
            <a:r>
              <a:rPr lang="es-CO" sz="1800" dirty="0" smtClean="0">
                <a:solidFill>
                  <a:schemeClr val="tx1"/>
                </a:solidFill>
              </a:rPr>
              <a:t>  PARA </a:t>
            </a:r>
            <a:r>
              <a:rPr lang="es-CO" sz="1800" dirty="0" err="1" smtClean="0">
                <a:solidFill>
                  <a:schemeClr val="tx1"/>
                </a:solidFill>
              </a:rPr>
              <a:t>CONTINUAr</a:t>
            </a:r>
            <a:endParaRPr lang="es-CO" sz="1800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29322" y="285728"/>
            <a:ext cx="2459102" cy="1919136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4" name="3 Estrella de 16 puntas"/>
          <p:cNvSpPr/>
          <p:nvPr/>
        </p:nvSpPr>
        <p:spPr>
          <a:xfrm rot="20400469">
            <a:off x="-747413" y="-15585"/>
            <a:ext cx="5857884" cy="2928934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CuadroTexto"/>
          <p:cNvSpPr txBox="1"/>
          <p:nvPr/>
        </p:nvSpPr>
        <p:spPr>
          <a:xfrm rot="20015574">
            <a:off x="285720" y="971828"/>
            <a:ext cx="4143404" cy="95410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/>
              <a:t>LLAMADOS A CUIDAR EL MEDIO AMBIENTE</a:t>
            </a:r>
            <a:endParaRPr lang="es-CO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La naturaleza y el cosmos</a:t>
            </a:r>
            <a:endParaRPr lang="es-CO" dirty="0"/>
          </a:p>
        </p:txBody>
      </p:sp>
      <p:sp>
        <p:nvSpPr>
          <p:cNvPr id="3" name="2 Doble onda"/>
          <p:cNvSpPr/>
          <p:nvPr/>
        </p:nvSpPr>
        <p:spPr>
          <a:xfrm rot="21368888">
            <a:off x="507812" y="1653910"/>
            <a:ext cx="8501090" cy="4308015"/>
          </a:xfrm>
          <a:prstGeom prst="doubleWave">
            <a:avLst>
              <a:gd name="adj1" fmla="val 6250"/>
              <a:gd name="adj2" fmla="val -1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 rot="20831966">
            <a:off x="1572495" y="3210907"/>
            <a:ext cx="621507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CO" sz="2800" dirty="0"/>
          </a:p>
        </p:txBody>
      </p:sp>
      <p:sp>
        <p:nvSpPr>
          <p:cNvPr id="5" name="4 Doble onda"/>
          <p:cNvSpPr/>
          <p:nvPr/>
        </p:nvSpPr>
        <p:spPr>
          <a:xfrm rot="21368888">
            <a:off x="660212" y="1806310"/>
            <a:ext cx="8501090" cy="4308015"/>
          </a:xfrm>
          <a:prstGeom prst="doubleWave">
            <a:avLst>
              <a:gd name="adj1" fmla="val 6250"/>
              <a:gd name="adj2" fmla="val -1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26" name="Picture 2" descr="http://ts3.mm.bing.net/th?id=HN.608020794929186302&amp;amp;pid=15.1&amp;amp;H=170&amp;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5636"/>
            <a:ext cx="9144000" cy="53323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s1.mm.bing.net/th?id=HN.608037394977325660&amp;amp;pid=15.1&amp;amp;H=156&amp;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11116"/>
            <a:ext cx="3277716" cy="2514227"/>
          </a:xfrm>
          <a:prstGeom prst="rect">
            <a:avLst/>
          </a:prstGeom>
          <a:noFill/>
        </p:spPr>
      </p:pic>
      <p:sp>
        <p:nvSpPr>
          <p:cNvPr id="5" name="4 Llamada de nube"/>
          <p:cNvSpPr/>
          <p:nvPr/>
        </p:nvSpPr>
        <p:spPr>
          <a:xfrm>
            <a:off x="1692477" y="1"/>
            <a:ext cx="6983980" cy="36382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>
            <a:off x="1475657" y="0"/>
            <a:ext cx="7200799" cy="347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pPr algn="ctr"/>
            <a:r>
              <a:rPr lang="es-CO" sz="2800" b="1" dirty="0" smtClean="0">
                <a:solidFill>
                  <a:srgbClr val="FFFF00"/>
                </a:solidFill>
              </a:rPr>
              <a:t>QUIEN SOY  YO ?</a:t>
            </a:r>
          </a:p>
          <a:p>
            <a:pPr algn="ctr"/>
            <a:r>
              <a:rPr lang="es-CO" sz="2800" b="1" dirty="0" smtClean="0">
                <a:solidFill>
                  <a:srgbClr val="FFFF00"/>
                </a:solidFill>
              </a:rPr>
              <a:t>Y CUAL ES MI RELACIÓN CON LA  NATURALEZA Y EL COSMOS?.</a:t>
            </a:r>
          </a:p>
          <a:p>
            <a:pPr algn="ctr"/>
            <a:endParaRPr lang="es-CO" sz="2800" b="1" dirty="0">
              <a:solidFill>
                <a:srgbClr val="FFFF00"/>
              </a:solidFill>
            </a:endParaRPr>
          </a:p>
          <a:p>
            <a:endParaRPr lang="es-CO" dirty="0" smtClean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38751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ergamino vertical"/>
          <p:cNvSpPr/>
          <p:nvPr/>
        </p:nvSpPr>
        <p:spPr>
          <a:xfrm rot="21022716">
            <a:off x="1582775" y="505561"/>
            <a:ext cx="7128320" cy="5907061"/>
          </a:xfrm>
          <a:prstGeom prst="vertic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 rot="21043110">
            <a:off x="2087168" y="1437441"/>
            <a:ext cx="5625192" cy="94596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4400" b="1" dirty="0">
                <a:solidFill>
                  <a:srgbClr val="FFFF00"/>
                </a:solidFill>
              </a:rPr>
              <a:t>INTRODUCCIÓN</a:t>
            </a:r>
            <a:br>
              <a:rPr lang="es-CO" sz="4400" b="1" dirty="0">
                <a:solidFill>
                  <a:srgbClr val="FFFF00"/>
                </a:solidFill>
              </a:rPr>
            </a:br>
            <a:endParaRPr lang="es-CO" b="1" dirty="0">
              <a:solidFill>
                <a:srgbClr val="FFFF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 rot="21052396">
            <a:off x="2419901" y="1927786"/>
            <a:ext cx="5557422" cy="4057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dirty="0">
                <a:solidFill>
                  <a:srgbClr val="FFFF00"/>
                </a:solidFill>
                <a:latin typeface="Calibri"/>
                <a:ea typeface="Calibri"/>
                <a:cs typeface="Times New Roman"/>
              </a:rPr>
              <a:t>Esta cartilla pretende concientizar a los jóvenes del grado 6 de la importancia de el  ser  y el cuidado con el medio ambiente a través de distintos juegos, videos, lecturas  interactivas que les permitan innovar, investigar y crear fácilmente.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O" dirty="0">
                <a:solidFill>
                  <a:srgbClr val="FFFF00"/>
                </a:solidFill>
                <a:latin typeface="Calibri"/>
                <a:ea typeface="Calibri"/>
                <a:cs typeface="Times New Roman"/>
              </a:rPr>
              <a:t>A su vez les permite explorar de manera diferente combinando  la ciencia y la tecnología  y    proporcionando el desarrollo de estrategias de aprendizaje que  los llevan asía una búsqueda de soluciones y saberes  del ser.</a:t>
            </a:r>
          </a:p>
          <a:p>
            <a:pPr algn="ctr"/>
            <a:endParaRPr lang="es-CO" sz="1600" dirty="0">
              <a:solidFill>
                <a:srgbClr val="FFFF00"/>
              </a:solidFill>
            </a:endParaRP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strella de 24 puntas"/>
          <p:cNvSpPr/>
          <p:nvPr/>
        </p:nvSpPr>
        <p:spPr>
          <a:xfrm>
            <a:off x="-36512" y="1872208"/>
            <a:ext cx="9144000" cy="5013176"/>
          </a:xfrm>
          <a:prstGeom prst="star24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72208"/>
          </a:xfrm>
          <a:solidFill>
            <a:srgbClr val="92D050"/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CO" sz="2000" dirty="0">
                <a:solidFill>
                  <a:srgbClr val="FFFF00"/>
                </a:solidFill>
              </a:rPr>
              <a:t/>
            </a:r>
            <a:br>
              <a:rPr lang="es-CO" sz="2000" dirty="0">
                <a:solidFill>
                  <a:srgbClr val="FFFF00"/>
                </a:solidFill>
              </a:rPr>
            </a:br>
            <a:r>
              <a:rPr lang="es-CO" sz="2000" dirty="0">
                <a:solidFill>
                  <a:srgbClr val="FFFF00"/>
                </a:solidFill>
              </a:rPr>
              <a:t>QUIEN SOY  YO ?</a:t>
            </a:r>
            <a:br>
              <a:rPr lang="es-CO" sz="2000" dirty="0">
                <a:solidFill>
                  <a:srgbClr val="FFFF00"/>
                </a:solidFill>
              </a:rPr>
            </a:br>
            <a:r>
              <a:rPr lang="es-CO" sz="2000" dirty="0">
                <a:solidFill>
                  <a:srgbClr val="FFFF00"/>
                </a:solidFill>
              </a:rPr>
              <a:t>Y CUAL ES MI RELACIÓN CON LA  NATURALEZA Y EL COSMOS?.</a:t>
            </a:r>
            <a:br>
              <a:rPr lang="es-CO" sz="2000" dirty="0">
                <a:solidFill>
                  <a:srgbClr val="FFFF00"/>
                </a:solidFill>
              </a:rPr>
            </a:br>
            <a:endParaRPr lang="es-CO" sz="2000" dirty="0">
              <a:solidFill>
                <a:srgbClr val="FFFF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83768" y="2924944"/>
            <a:ext cx="48245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FF00"/>
                </a:solidFill>
              </a:rPr>
              <a:t>EL SER HUMANO Y LA NATURALEZA: El ser humano es el único que tiene la capacidad y las características a la que se le denomina cultura.  Esto es porque posee la capacidad de desarrollar pensamientos, transmitir conocimientos y transformar el medio ambiente el problema es que no siempre lo modifica de manera razonable como para gozar de un bien que resulte sostenible en el tiempo.</a:t>
            </a:r>
          </a:p>
          <a:p>
            <a:endParaRPr lang="es-CO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786058"/>
            <a:ext cx="8280920" cy="4071942"/>
          </a:xfrm>
        </p:spPr>
        <p:txBody>
          <a:bodyPr>
            <a:normAutofit/>
          </a:bodyPr>
          <a:lstStyle/>
          <a:p>
            <a:pPr algn="just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COMPETENCIA: </a:t>
            </a:r>
            <a:br>
              <a:rPr lang="es-CO" dirty="0" smtClean="0"/>
            </a:br>
            <a:r>
              <a:rPr lang="es-CO" dirty="0" smtClean="0"/>
              <a:t>IMAGEN</a:t>
            </a:r>
            <a:endParaRPr lang="es-CO" sz="2800" b="0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071546"/>
            <a:ext cx="7992888" cy="2339102"/>
          </a:xfrm>
          <a:prstGeom prst="rect">
            <a:avLst/>
          </a:prstGeom>
          <a:solidFill>
            <a:srgbClr val="4F7B07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3600" dirty="0" smtClean="0"/>
              <a:t>COMPONENTE</a:t>
            </a:r>
          </a:p>
          <a:p>
            <a:pPr algn="ctr"/>
            <a:r>
              <a:rPr lang="es-CO" sz="3600" dirty="0" smtClean="0"/>
              <a:t>TECNOLOGIA Y SOCIEDAD</a:t>
            </a:r>
          </a:p>
          <a:p>
            <a:endParaRPr lang="es-CO" sz="2800" dirty="0"/>
          </a:p>
          <a:p>
            <a:endParaRPr lang="es-CO" sz="2800" dirty="0" smtClean="0"/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2857496"/>
            <a:ext cx="7772400" cy="2911479"/>
          </a:xfrm>
        </p:spPr>
        <p:txBody>
          <a:bodyPr>
            <a:normAutofit fontScale="90000"/>
          </a:bodyPr>
          <a:lstStyle/>
          <a:p>
            <a:r>
              <a:rPr lang="es-CO" sz="27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RECONOZCO</a:t>
            </a:r>
            <a:r>
              <a:rPr lang="es-CO" sz="27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O" sz="27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LAS CAUSAS Y LOS EFECTOS SOCIALES, ECONÓMICOS, Y CULTURALES DE LOS DESARROLLOS TECNOLÓGICOS Y ÁCTUO  EN CONSECUENCIA , DE MANERA </a:t>
            </a:r>
            <a:br>
              <a:rPr lang="es-CO" sz="2700" b="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sz="2700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ÉTICA Y RESPONSABLE.</a:t>
            </a:r>
            <a:br>
              <a:rPr lang="es-CO" sz="2700" b="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b="0" dirty="0" smtClean="0"/>
              <a:t/>
            </a:r>
            <a:br>
              <a:rPr lang="es-CO" b="0" dirty="0" smtClean="0"/>
            </a:br>
            <a:endParaRPr lang="es-CO" sz="2800" b="0" dirty="0"/>
          </a:p>
        </p:txBody>
      </p:sp>
      <p:sp>
        <p:nvSpPr>
          <p:cNvPr id="4" name="3 Estrella de 16 puntas"/>
          <p:cNvSpPr/>
          <p:nvPr/>
        </p:nvSpPr>
        <p:spPr>
          <a:xfrm>
            <a:off x="0" y="0"/>
            <a:ext cx="9144000" cy="2862323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CuadroTexto"/>
          <p:cNvSpPr txBox="1"/>
          <p:nvPr/>
        </p:nvSpPr>
        <p:spPr>
          <a:xfrm>
            <a:off x="4714876" y="1"/>
            <a:ext cx="4429124" cy="286232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 </a:t>
            </a:r>
          </a:p>
          <a:p>
            <a:pPr algn="ctr"/>
            <a:endParaRPr lang="es-CO" sz="3600" dirty="0" smtClean="0"/>
          </a:p>
          <a:p>
            <a:pPr algn="ctr"/>
            <a:r>
              <a:rPr lang="es-CO" sz="3600" dirty="0" smtClean="0"/>
              <a:t>COMPETENCIA</a:t>
            </a:r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429000"/>
            <a:ext cx="4608512" cy="864096"/>
          </a:xfrm>
        </p:spPr>
        <p:txBody>
          <a:bodyPr>
            <a:normAutofit fontScale="90000"/>
          </a:bodyPr>
          <a:lstStyle/>
          <a:p>
            <a:r>
              <a:rPr lang="es-CO" sz="1800" dirty="0" smtClean="0"/>
              <a:t/>
            </a:r>
            <a:br>
              <a:rPr lang="es-CO" sz="1800" dirty="0" smtClean="0"/>
            </a:br>
            <a:r>
              <a:rPr lang="es-CO" sz="1800" dirty="0" smtClean="0"/>
              <a:t/>
            </a:r>
            <a:br>
              <a:rPr lang="es-CO" sz="1800" dirty="0" smtClean="0"/>
            </a:br>
            <a:r>
              <a:rPr lang="es-CO" sz="1800" dirty="0" smtClean="0"/>
              <a:t>Analizo las ventajas y desventajas de los recursos naturales y tecnológicos </a:t>
            </a:r>
            <a:endParaRPr lang="es-CO" sz="1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67744" y="0"/>
            <a:ext cx="6876256" cy="1268760"/>
          </a:xfrm>
        </p:spPr>
        <p:txBody>
          <a:bodyPr>
            <a:normAutofit/>
          </a:bodyPr>
          <a:lstStyle/>
          <a:p>
            <a:pPr algn="ctr"/>
            <a:r>
              <a:rPr lang="es-CO" sz="6600" dirty="0" smtClean="0">
                <a:latin typeface="Gill Sans MT Condensed" panose="020B0506020104020203" pitchFamily="34" charset="0"/>
                <a:cs typeface="Calibri" panose="020F0502020204030204" pitchFamily="34" charset="0"/>
              </a:rPr>
              <a:t>INDICADOR</a:t>
            </a:r>
            <a:endParaRPr lang="es-CO" sz="6600" dirty="0">
              <a:latin typeface="Gill Sans Ultra Bold" panose="020B0A02020104020203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196752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Reconozco mi  compromiso con el medio ambiente.</a:t>
            </a:r>
            <a:br>
              <a:rPr lang="es-CO" dirty="0"/>
            </a:b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2915816" y="2348880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Identifico otras disciplinas que se han empleado  para la evolución de la sociedad.</a:t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404110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852936"/>
            <a:ext cx="7992888" cy="4005064"/>
          </a:xfrm>
        </p:spPr>
        <p:txBody>
          <a:bodyPr>
            <a:normAutofit fontScale="90000"/>
          </a:bodyPr>
          <a:lstStyle/>
          <a:p>
            <a:pPr algn="ctr"/>
            <a:r>
              <a:rPr lang="es-CO" sz="2800" b="1" dirty="0">
                <a:solidFill>
                  <a:schemeClr val="tx1"/>
                </a:solidFill>
              </a:rPr>
              <a:t>Las distintas caras de la naturaleza</a:t>
            </a:r>
            <a:r>
              <a:rPr lang="es-CO" b="1" dirty="0">
                <a:solidFill>
                  <a:schemeClr val="tx1"/>
                </a:solidFill>
              </a:rPr>
              <a:t>.</a:t>
            </a:r>
            <a:r>
              <a:rPr lang="es-CO" b="1" dirty="0" smtClean="0">
                <a:solidFill>
                  <a:schemeClr val="tx1"/>
                </a:solidFill>
              </a:rPr>
              <a:t>                     </a:t>
            </a:r>
            <a:br>
              <a:rPr lang="es-CO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>. </a:t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> foro el ser humano y la naturaleza.</a:t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/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>Las acciones humanas.</a:t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/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>la libertad.</a:t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/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1" dirty="0" smtClean="0">
                <a:solidFill>
                  <a:schemeClr val="tx1"/>
                </a:solidFill>
              </a:rPr>
              <a:t>actividades de apropiación.</a:t>
            </a:r>
            <a:br>
              <a:rPr lang="es-CO" sz="2800" b="1" dirty="0" smtClean="0">
                <a:solidFill>
                  <a:schemeClr val="tx1"/>
                </a:solidFill>
              </a:rPr>
            </a:br>
            <a:r>
              <a:rPr lang="es-CO" sz="2800" b="0" dirty="0" smtClean="0">
                <a:solidFill>
                  <a:schemeClr val="tx1"/>
                </a:solidFill>
              </a:rPr>
              <a:t/>
            </a:r>
            <a:br>
              <a:rPr lang="es-CO" sz="2800" b="0" dirty="0" smtClean="0">
                <a:solidFill>
                  <a:schemeClr val="tx1"/>
                </a:solidFill>
              </a:rPr>
            </a:br>
            <a:endParaRPr lang="es-CO" sz="2800" b="0" dirty="0">
              <a:solidFill>
                <a:schemeClr val="tx1"/>
              </a:solidFill>
            </a:endParaRPr>
          </a:p>
        </p:txBody>
      </p:sp>
      <p:sp>
        <p:nvSpPr>
          <p:cNvPr id="4" name="3 Estrella de 16 puntas"/>
          <p:cNvSpPr/>
          <p:nvPr/>
        </p:nvSpPr>
        <p:spPr>
          <a:xfrm rot="20494698">
            <a:off x="43975" y="152416"/>
            <a:ext cx="3571113" cy="2233827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CuadroTexto"/>
          <p:cNvSpPr txBox="1"/>
          <p:nvPr/>
        </p:nvSpPr>
        <p:spPr>
          <a:xfrm rot="19403594">
            <a:off x="854601" y="907715"/>
            <a:ext cx="2156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TEMAS</a:t>
            </a:r>
            <a:endParaRPr lang="es-CO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717</TotalTime>
  <Words>335</Words>
  <Application>Microsoft Office PowerPoint</Application>
  <PresentationFormat>Presentación en pantalla (4:3)</PresentationFormat>
  <Paragraphs>45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Austin</vt:lpstr>
      <vt:lpstr>Diapositiva 1</vt:lpstr>
      <vt:lpstr>La naturaleza y el cosmos</vt:lpstr>
      <vt:lpstr>Diapositiva 3</vt:lpstr>
      <vt:lpstr>INTRODUCCIÓN </vt:lpstr>
      <vt:lpstr> QUIEN SOY  YO ? Y CUAL ES MI RELACIÓN CON LA  NATURALEZA Y EL COSMOS?. </vt:lpstr>
      <vt:lpstr> COMPETENCIA:  IMAGEN</vt:lpstr>
      <vt:lpstr>RECONOZCO LAS CAUSAS Y LOS EFECTOS SOCIALES, ECONÓMICOS, Y CULTURALES DE LOS DESARROLLOS TECNOLÓGICOS Y ÁCTUO  EN CONSECUENCIA , DE MANERA  ÉTICA Y RESPONSABLE.  </vt:lpstr>
      <vt:lpstr>  Analizo las ventajas y desventajas de los recursos naturales y tecnológicos </vt:lpstr>
      <vt:lpstr>Las distintas caras de la naturaleza.                      .   foro el ser humano y la naturaleza.  Las acciones humanas.  la libertad.  actividades de apropiación.  </vt:lpstr>
      <vt:lpstr>Diapositiva 10</vt:lpstr>
      <vt:lpstr>SER HUMANO Y DIOS. EL HOMBRE HA SIDO  Y SEGUIRA SIENDO UN ENIGMA PARA SI MISMO. Ahora que estamos en la nueva era de las grandes tecnologías  y l,os avances  Cientificos… HAGA CLIC AL  ENLACE  PARA CONTINUAr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 Robo</dc:creator>
  <cp:lastModifiedBy>el Robo</cp:lastModifiedBy>
  <cp:revision>55</cp:revision>
  <dcterms:created xsi:type="dcterms:W3CDTF">2014-05-23T16:51:35Z</dcterms:created>
  <dcterms:modified xsi:type="dcterms:W3CDTF">2014-05-31T15:26:01Z</dcterms:modified>
</cp:coreProperties>
</file>